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6" r:id="rId3"/>
    <p:sldId id="267" r:id="rId4"/>
    <p:sldId id="269" r:id="rId5"/>
    <p:sldId id="270" r:id="rId6"/>
    <p:sldId id="272" r:id="rId7"/>
    <p:sldId id="273" r:id="rId8"/>
    <p:sldId id="274" r:id="rId9"/>
    <p:sldId id="276" r:id="rId10"/>
    <p:sldId id="275" r:id="rId11"/>
    <p:sldId id="271" r:id="rId12"/>
    <p:sldId id="256" r:id="rId13"/>
    <p:sldId id="257" r:id="rId14"/>
    <p:sldId id="258" r:id="rId15"/>
    <p:sldId id="259" r:id="rId16"/>
    <p:sldId id="262" r:id="rId17"/>
    <p:sldId id="264" r:id="rId18"/>
    <p:sldId id="260" r:id="rId19"/>
    <p:sldId id="261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20"/>
  </p:normalViewPr>
  <p:slideViewPr>
    <p:cSldViewPr snapToGrid="0" snapToObjects="1">
      <p:cViewPr>
        <p:scale>
          <a:sx n="190" d="100"/>
          <a:sy n="190" d="100"/>
        </p:scale>
        <p:origin x="3784" y="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0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0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</a:t>
            </a:r>
            <a:r>
              <a:rPr lang="en-US" dirty="0"/>
              <a:t>nets </a:t>
            </a:r>
            <a:r>
              <a:rPr dirty="0"/>
              <a:t> to capture non-linear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ReLU in hidden layers and linear output for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Instructor requirement says 'screenshot of code'. You can keep this slide or screenshot this block from your notebook.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Point out no strong divergence between train/val -&gt; limited overfitting.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Use this to explain error distribution and why some days are 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Mention that predictions are clipped at 0 since Umsatz cannot be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that product groups with more volatility / smaller values can show higher MAPE.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F068-5F7E-5BEE-77A2-83438B1F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2AB0C-6B07-23E0-62A9-ECD031F71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2EF44-8ABD-4E1B-4816-297DF6CE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Hot encoding and binary encoding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3E8A-DB40-6799-B27B-2B1E791B9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9036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5836-7692-159B-A785-E3C29483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13400-FE62-E6E7-83AC-1AFC3B828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EA889-90B8-B6AA-9022-2E00D982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02E8-BE4A-20FF-1D06-5F220F582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0470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953F-6524-AD3C-BF0E-AA0B4C7C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43044-CA9D-0971-06B9-566C11D84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5721-FCA1-AA0B-4FD9-03363AF5E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DCEC9-8503-64FE-0957-D99E23E64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1854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FBC2-266E-5020-E853-030B5742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79631-68E4-0839-F96A-30960C106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A4644-B969-8CAB-B1EC-C7EBEF7F7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AC33-0CAE-DEA8-7B34-C159C7885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1853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B882-F67B-928C-AD46-630AAEBDB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9CCBC-5084-C287-1E10-EB0AC1FDB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CF0AE-E7D8-F8E4-E2FE-D587D5221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9448-6DEE-ADDF-31EC-CBE1E6D51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5413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6C55-CE49-1CD2-05F6-1EB0646E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D7A7F-5DF0-9CF9-A9CA-9C7950412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E0C66-A6C1-2E12-4A9B-CBF19D69D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A39D-6F94-D2A9-8BC8-9C5A6E9F3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54387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B493-45B4-F9F4-11BB-D8877EDE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49284-1B33-AF53-12E5-47172CCFA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BD6A6-1D65-C197-A181-94AE03D45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9C78-04A3-9877-EFC0-9E67D2B5A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4900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7E14-3EDF-C9BC-D87C-07AFCCD7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E7A23-3BE8-C7E7-1120-850E3A44E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3EF1E-5EB4-BA41-B38D-CB6CC3F95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E53F0-070D-166A-FABE-1B1D1A7E4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87725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1915-1FD3-23CE-A6EC-DC976510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BD0D-9EBD-700C-503A-0BAD69DA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2" y="38701"/>
            <a:ext cx="9350478" cy="6735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083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4CA11-2EC9-76EC-73DF-0E3F51BF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DD36-D98E-AA8D-E6BE-80DCE50AB1D8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 Regression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400A5-2003-B31E-0914-AA7592E28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black">
          <a:xfrm>
            <a:off x="457200" y="1552398"/>
            <a:ext cx="8229600" cy="1006497"/>
          </a:xfrm>
        </p:spPr>
      </p:pic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D3BD4B99-3707-9467-FDFE-AA7F012C5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9" y="2693655"/>
            <a:ext cx="7658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209-0F71-0630-23FE-53BBD739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A907-77F5-6579-6723-A5DEE634D4A9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 Regression (Polynomial)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EC9B27-7630-48E0-09EE-389B77DB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76" y="1330790"/>
            <a:ext cx="9066524" cy="1362865"/>
          </a:xfrm>
        </p:spPr>
      </p:pic>
      <p:pic>
        <p:nvPicPr>
          <p:cNvPr id="10" name="Picture 9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FB62A41-1D77-316C-D2AC-63FAFA6F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838893"/>
            <a:ext cx="7632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–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Tested after Linear Regressio</a:t>
            </a:r>
            <a:r>
              <a:rPr lang="en-US" dirty="0">
                <a:solidFill>
                  <a:schemeClr val="bg1"/>
                </a:solidFill>
              </a:rPr>
              <a:t>n.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Goal: capture non-linear relationships in </a:t>
            </a:r>
            <a:r>
              <a:rPr dirty="0" err="1">
                <a:solidFill>
                  <a:schemeClr val="bg1"/>
                </a:solidFill>
              </a:rPr>
              <a:t>Umsatz</a:t>
            </a:r>
            <a:r>
              <a:rPr dirty="0">
                <a:solidFill>
                  <a:schemeClr val="bg1"/>
                </a:solidFill>
              </a:rPr>
              <a:t> (sales)</a:t>
            </a:r>
          </a:p>
          <a:p>
            <a:r>
              <a:rPr dirty="0">
                <a:solidFill>
                  <a:schemeClr val="bg1"/>
                </a:solidFill>
              </a:rPr>
              <a:t>Main evaluation metric: MAPE (same as Kaggle)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Input: preprocessed features (scaled numeric + one-hot product group)</a:t>
            </a:r>
          </a:p>
          <a:p>
            <a:r>
              <a:rPr dirty="0">
                <a:solidFill>
                  <a:schemeClr val="bg1"/>
                </a:solidFill>
              </a:rPr>
              <a:t>Dense(64, 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 → Dense(32, 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 → Dense(1, Linear)</a:t>
            </a:r>
          </a:p>
          <a:p>
            <a:r>
              <a:rPr dirty="0">
                <a:solidFill>
                  <a:schemeClr val="bg1"/>
                </a:solidFill>
              </a:rPr>
              <a:t>Optimizer: Adam (</a:t>
            </a:r>
            <a:r>
              <a:rPr dirty="0" err="1">
                <a:solidFill>
                  <a:schemeClr val="bg1"/>
                </a:solidFill>
              </a:rPr>
              <a:t>lr</a:t>
            </a:r>
            <a:r>
              <a:rPr dirty="0">
                <a:solidFill>
                  <a:schemeClr val="bg1"/>
                </a:solidFill>
              </a:rPr>
              <a:t>=0.001), </a:t>
            </a:r>
            <a:r>
              <a:rPr dirty="0" err="1">
                <a:solidFill>
                  <a:schemeClr val="bg1"/>
                </a:solidFill>
              </a:rPr>
              <a:t>EarlyStopping</a:t>
            </a:r>
            <a:r>
              <a:rPr dirty="0">
                <a:solidFill>
                  <a:schemeClr val="bg1"/>
                </a:solidFill>
              </a:rPr>
              <a:t> (patience=10)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–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6A62F-386B-269E-20C3-1B1601FA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8" y="1504167"/>
            <a:ext cx="6081252" cy="5079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Training vs Validation Loss (MAPE)</a:t>
            </a:r>
          </a:p>
        </p:txBody>
      </p:sp>
      <p:pic>
        <p:nvPicPr>
          <p:cNvPr id="3" name="Picture 2" descr="loss_curv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78" y="1325880"/>
            <a:ext cx="5195400" cy="4206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0010" y="5694844"/>
            <a:ext cx="666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Loss decreases for both training and validation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Early stopping selects best epoch (restore best weights)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Actual vs Predicted (Validation)</a:t>
            </a:r>
          </a:p>
        </p:txBody>
      </p:sp>
      <p:pic>
        <p:nvPicPr>
          <p:cNvPr id="3" name="Picture 2" descr="actual_vs_p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62" y="1371600"/>
            <a:ext cx="5478361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4306" y="5856093"/>
            <a:ext cx="6387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Most points close to diagonal → good fit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Outliers remain → main source of high MAPE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Optimization &amp; Hyperparameters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Hidden layers: 64 → 32 neurons (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Optimizer: Adam (learning rate = 0.001)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Batch size = 32, </a:t>
            </a:r>
            <a:r>
              <a:rPr dirty="0" err="1">
                <a:solidFill>
                  <a:schemeClr val="bg1"/>
                </a:solidFill>
              </a:rPr>
              <a:t>EarlyStopping</a:t>
            </a:r>
            <a:r>
              <a:rPr dirty="0">
                <a:solidFill>
                  <a:schemeClr val="bg1"/>
                </a:solidFill>
              </a:rPr>
              <a:t> patience = 10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Log-transform tested → no improvement (near-zero sales)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Removed rolling7 feature → improved validation MAPE</a:t>
            </a: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Instead of increasing model complexity, the main performance gains came from validation-driven feature and hyperparameter decisions, such as removing rolling features and tuning early stopping.</a:t>
            </a:r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Validation Performance (Best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ar-EG"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Validation </a:t>
            </a:r>
            <a:r>
              <a:rPr dirty="0">
                <a:solidFill>
                  <a:schemeClr val="bg1"/>
                </a:solidFill>
              </a:rPr>
              <a:t>MAPE: 19.04%</a:t>
            </a:r>
          </a:p>
          <a:p>
            <a:r>
              <a:rPr dirty="0">
                <a:solidFill>
                  <a:schemeClr val="bg1"/>
                </a:solidFill>
              </a:rPr>
              <a:t>Validation RMSE: 52.87</a:t>
            </a:r>
          </a:p>
          <a:p>
            <a:r>
              <a:rPr dirty="0">
                <a:solidFill>
                  <a:schemeClr val="bg1"/>
                </a:solidFill>
              </a:rPr>
              <a:t>Validation MAE: 32.83</a:t>
            </a:r>
          </a:p>
          <a:p>
            <a:r>
              <a:rPr dirty="0">
                <a:solidFill>
                  <a:schemeClr val="bg1"/>
                </a:solidFill>
              </a:rPr>
              <a:t>Validation R²: 0.8348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MAPE by Product Group (Validation)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596" y="5506065"/>
            <a:ext cx="8460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>
                <a:solidFill>
                  <a:schemeClr val="bg1"/>
                </a:solidFill>
              </a:rPr>
              <a:t>Group 6 (Seasonal) exhibits the highest MAPE, mainly driven by irregular demand patterns, limited observations, and the high sensitivity of MAPE when actual sales values are close to zero.</a:t>
            </a:r>
          </a:p>
          <a:p>
            <a:pPr>
              <a:defRPr sz="1800"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C3617-4DBA-3826-6D4D-E42799307BC0}"/>
              </a:ext>
            </a:extLst>
          </p:cNvPr>
          <p:cNvSpPr txBox="1"/>
          <p:nvPr/>
        </p:nvSpPr>
        <p:spPr>
          <a:xfrm>
            <a:off x="501445" y="4562168"/>
            <a:ext cx="37541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Highest error group: 6 (MAPE 47.59%)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Lowest error group: 2 (MAPE 14.31%)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6CB27-C453-D71E-B607-031CCAF71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49663"/>
              </p:ext>
            </p:extLst>
          </p:nvPr>
        </p:nvGraphicFramePr>
        <p:xfrm>
          <a:off x="1007806" y="1455986"/>
          <a:ext cx="6700683" cy="2776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3561">
                  <a:extLst>
                    <a:ext uri="{9D8B030D-6E8A-4147-A177-3AD203B41FA5}">
                      <a16:colId xmlns:a16="http://schemas.microsoft.com/office/drawing/2014/main" val="1765338767"/>
                    </a:ext>
                  </a:extLst>
                </a:gridCol>
                <a:gridCol w="2233561">
                  <a:extLst>
                    <a:ext uri="{9D8B030D-6E8A-4147-A177-3AD203B41FA5}">
                      <a16:colId xmlns:a16="http://schemas.microsoft.com/office/drawing/2014/main" val="2118939276"/>
                    </a:ext>
                  </a:extLst>
                </a:gridCol>
                <a:gridCol w="2233561">
                  <a:extLst>
                    <a:ext uri="{9D8B030D-6E8A-4147-A177-3AD203B41FA5}">
                      <a16:colId xmlns:a16="http://schemas.microsoft.com/office/drawing/2014/main" val="2678752"/>
                    </a:ext>
                  </a:extLst>
                </a:gridCol>
              </a:tblGrid>
              <a:tr h="559627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Warengruppe_umsatz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MAPE_%</a:t>
                      </a: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50381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Seasonal Products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effectLst/>
                        </a:rPr>
                        <a:t>47.592200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39244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Confectionery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effectLst/>
                        </a:rPr>
                        <a:t>23.597462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141993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Bread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>
                          <a:effectLst/>
                        </a:rPr>
                        <a:t>19.271647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66467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Croissant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effectLst/>
                        </a:rPr>
                        <a:t>17.760478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4425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Cake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effectLst/>
                        </a:rPr>
                        <a:t>15.785916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78099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 err="1"/>
                        <a:t>Brötchen</a:t>
                      </a:r>
                      <a:r>
                        <a:rPr lang="en-US" b="0" dirty="0"/>
                        <a:t>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dirty="0">
                          <a:effectLst/>
                        </a:rPr>
                        <a:t>14.308977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475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87634-87B2-479C-F545-0EC6EE77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52" y="2566784"/>
            <a:ext cx="8229600" cy="1143000"/>
          </a:xfrm>
        </p:spPr>
        <p:txBody>
          <a:bodyPr>
            <a:normAutofit/>
          </a:bodyPr>
          <a:lstStyle/>
          <a:p>
            <a:pPr algn="l">
              <a:defRPr sz="4000" b="1"/>
            </a:pPr>
            <a:r>
              <a:rPr lang="en-US" dirty="0">
                <a:solidFill>
                  <a:schemeClr val="bg1"/>
                </a:solidFill>
              </a:rPr>
              <a:t>Bakery Sales Prediction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Using Regression and Neural Net</a:t>
            </a:r>
            <a:r>
              <a:rPr lang="de-DE" sz="18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96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470"/>
            <a:ext cx="8229600" cy="1143000"/>
          </a:xfrm>
        </p:spPr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</a:rPr>
              <a:t>Baseline Regression vs 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459CFF-5B45-3DA9-B741-496F23C5A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6494"/>
              </p:ext>
            </p:extLst>
          </p:nvPr>
        </p:nvGraphicFramePr>
        <p:xfrm>
          <a:off x="966019" y="2314514"/>
          <a:ext cx="7149724" cy="10972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71661">
                  <a:extLst>
                    <a:ext uri="{9D8B030D-6E8A-4147-A177-3AD203B41FA5}">
                      <a16:colId xmlns:a16="http://schemas.microsoft.com/office/drawing/2014/main" val="1926522532"/>
                    </a:ext>
                  </a:extLst>
                </a:gridCol>
                <a:gridCol w="1874076">
                  <a:extLst>
                    <a:ext uri="{9D8B030D-6E8A-4147-A177-3AD203B41FA5}">
                      <a16:colId xmlns:a16="http://schemas.microsoft.com/office/drawing/2014/main" val="136396899"/>
                    </a:ext>
                  </a:extLst>
                </a:gridCol>
                <a:gridCol w="2403987">
                  <a:extLst>
                    <a:ext uri="{9D8B030D-6E8A-4147-A177-3AD203B41FA5}">
                      <a16:colId xmlns:a16="http://schemas.microsoft.com/office/drawing/2014/main" val="2103904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MAPE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R²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00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Optimized 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23.21%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4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Neural Nets (Final)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19.04%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0056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3B2A04-2F73-FA34-5A36-88BEE10F8D36}"/>
              </a:ext>
            </a:extLst>
          </p:cNvPr>
          <p:cNvSpPr txBox="1"/>
          <p:nvPr/>
        </p:nvSpPr>
        <p:spPr>
          <a:xfrm>
            <a:off x="742335" y="4070556"/>
            <a:ext cx="7742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Neural Nets improves prediction accuracy by approximately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18% (relative)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 compared to the optimized linear regression baseline.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40FB2-C346-7FF8-A633-372087F02BCE}"/>
              </a:ext>
            </a:extLst>
          </p:cNvPr>
          <p:cNvSpPr txBox="1"/>
          <p:nvPr/>
        </p:nvSpPr>
        <p:spPr>
          <a:xfrm>
            <a:off x="742334" y="5034567"/>
            <a:ext cx="7329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Compared to the optimized linear regression baseline, the neural nets  achieves a clear improvement in both MAPE and R²</a:t>
            </a:r>
            <a:r>
              <a:rPr lang="ar-EG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Insights &amp; Challenges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ar-EG" dirty="0"/>
          </a:p>
          <a:p>
            <a:pPr>
              <a:defRPr sz="2000"/>
            </a:pP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Neural nets  outperforms regression baseline</a:t>
            </a: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Feature selection mattered more than model complexity</a:t>
            </a: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MAPE is sensitive to very low sales values</a:t>
            </a:r>
          </a:p>
          <a:p>
            <a:pPr>
              <a:defRPr sz="2000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  <a:defRPr sz="2000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FE-C471-498A-0211-04AAD109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C30F-831F-9401-BC0E-61DAEA24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4819"/>
          </a:xfrm>
        </p:spPr>
        <p:txBody>
          <a:bodyPr/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</a:rPr>
              <a:t>Awais Akhtar</a:t>
            </a:r>
          </a:p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</a:rPr>
              <a:t>Yousra </a:t>
            </a:r>
            <a:r>
              <a:rPr lang="en-US" sz="2800" dirty="0" err="1">
                <a:solidFill>
                  <a:schemeClr val="bg1"/>
                </a:solidFill>
              </a:rPr>
              <a:t>Abdrabou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</a:rPr>
              <a:t>Room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3A6D-92FB-38FE-EF48-E3A63605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FDDF-CAA1-5F36-BB98-C97CF65128C8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Created Variables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D030-34F3-66BF-9E0B-D1B791BB0531}"/>
              </a:ext>
            </a:extLst>
          </p:cNvPr>
          <p:cNvSpPr>
            <a:spLocks noGrp="1"/>
          </p:cNvSpPr>
          <p:nvPr>
            <p:ph idx="1"/>
          </p:nvPr>
        </p:nvSpPr>
        <p:spPr bwMode="black"/>
        <p:txBody>
          <a:bodyPr>
            <a:normAutofit fontScale="92500" lnSpcReduction="2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day_of_week</a:t>
            </a:r>
            <a:r>
              <a:rPr lang="en-GB" dirty="0">
                <a:solidFill>
                  <a:schemeClr val="bg1"/>
                </a:solidFill>
              </a:rPr>
              <a:t>                   </a:t>
            </a:r>
          </a:p>
          <a:p>
            <a:r>
              <a:rPr lang="en-GB" dirty="0" err="1">
                <a:solidFill>
                  <a:schemeClr val="bg1"/>
                </a:solidFill>
              </a:rPr>
              <a:t>is_saturday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 err="1">
                <a:solidFill>
                  <a:schemeClr val="bg1"/>
                </a:solidFill>
              </a:rPr>
              <a:t>is_sunday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 err="1">
                <a:solidFill>
                  <a:schemeClr val="bg1"/>
                </a:solidFill>
              </a:rPr>
              <a:t>sunshine_hours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public_holiday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school_holiday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is_next_day_holiday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month</a:t>
            </a:r>
          </a:p>
          <a:p>
            <a:r>
              <a:rPr lang="en-GB" dirty="0" err="1">
                <a:solidFill>
                  <a:schemeClr val="bg1"/>
                </a:solidFill>
              </a:rPr>
              <a:t>Is_last_day_of_year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2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4213-B323-C64A-59FC-DC1BA20D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3E92-2D0D-8FEF-A86C-96937B4BF3B0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Created Variables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D248-D07B-6D36-5C23-C9CEF25F9448}"/>
              </a:ext>
            </a:extLst>
          </p:cNvPr>
          <p:cNvSpPr>
            <a:spLocks noGrp="1"/>
          </p:cNvSpPr>
          <p:nvPr>
            <p:ph idx="1"/>
          </p:nvPr>
        </p:nvSpPr>
        <p:spPr bwMode="black"/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sunshine_hours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</a:rPr>
              <a:t>(Mean = 7.3373, 95% CI = [7.2266, 7.4480])</a:t>
            </a:r>
          </a:p>
          <a:p>
            <a:r>
              <a:rPr lang="en-GB" dirty="0">
                <a:solidFill>
                  <a:schemeClr val="bg1"/>
                </a:solidFill>
              </a:rPr>
              <a:t>month </a:t>
            </a:r>
            <a:r>
              <a:rPr lang="en-GB" sz="2000" dirty="0">
                <a:solidFill>
                  <a:schemeClr val="bg1"/>
                </a:solidFill>
              </a:rPr>
              <a:t>(Mean = 6.6494, 95% CI = [6.5711, 6.7276])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showing a number of values&#10;&#10;AI-generated content may be incorrect.">
            <a:extLst>
              <a:ext uri="{FF2B5EF4-FFF2-40B4-BE49-F238E27FC236}">
                <a16:creationId xmlns:a16="http://schemas.microsoft.com/office/drawing/2014/main" id="{20A6CE18-43DC-E1D5-010D-5C69BFE4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67" y="2822390"/>
            <a:ext cx="5130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2503-7600-957F-78A5-555B5F4B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B95D-1F2B-840F-3C31-FB0CA4D13DC5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 descr="A green and red line&#10;&#10;AI-generated content may be incorrect.">
            <a:extLst>
              <a:ext uri="{FF2B5EF4-FFF2-40B4-BE49-F238E27FC236}">
                <a16:creationId xmlns:a16="http://schemas.microsoft.com/office/drawing/2014/main" id="{34B5BC68-E2C9-2F06-3655-8B61BF12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40" y="1417638"/>
            <a:ext cx="8356720" cy="44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4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A0B6-2BB8-EC09-D0F9-120CECA0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F1E2-3C28-EFBA-754D-85AD747F36D5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 descr="A green and red rectangle with a red line&#10;&#10;AI-generated content may be incorrect.">
            <a:extLst>
              <a:ext uri="{FF2B5EF4-FFF2-40B4-BE49-F238E27FC236}">
                <a16:creationId xmlns:a16="http://schemas.microsoft.com/office/drawing/2014/main" id="{98FB228D-DD60-086C-D2CC-042F315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2" y="1417638"/>
            <a:ext cx="8524367" cy="44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E8BC-AE61-4395-F8FD-463F3C79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E39A-C12A-35A0-7C86-EBD7DB04F480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93EF2532-AD5F-EFCC-027D-1C0E55DE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321967" cy="43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23BF9-4F27-7C77-660A-A4EC749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5FFE-293E-8C34-CB72-4456B2090437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C1CE55-95ED-DABB-46F4-F5668EF40091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Dropped </a:t>
            </a:r>
            <a:r>
              <a:rPr lang="en-GB" sz="2000" dirty="0" err="1">
                <a:solidFill>
                  <a:schemeClr val="bg1"/>
                </a:solidFill>
              </a:rPr>
              <a:t>weather_code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Linear Interpolation for missing data (temperature, cloudiness)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9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811</Words>
  <Application>Microsoft Macintosh PowerPoint</Application>
  <PresentationFormat>On-screen Show (4:3)</PresentationFormat>
  <Paragraphs>112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Bakery Sales Prediction Using Regression and Neural Nets</vt:lpstr>
      <vt:lpstr>Project Team</vt:lpstr>
      <vt:lpstr>Self Created Variables</vt:lpstr>
      <vt:lpstr>Self Created Variables</vt:lpstr>
      <vt:lpstr>Missing Data</vt:lpstr>
      <vt:lpstr>Missing Data</vt:lpstr>
      <vt:lpstr>Missing Data</vt:lpstr>
      <vt:lpstr>Missing Data</vt:lpstr>
      <vt:lpstr>Linear Regression</vt:lpstr>
      <vt:lpstr>Linear Regression (Polynomial)</vt:lpstr>
      <vt:lpstr>Neural Nets – Motivation</vt:lpstr>
      <vt:lpstr>Neural Nets Architecture</vt:lpstr>
      <vt:lpstr>Neural Nets – Implementation</vt:lpstr>
      <vt:lpstr>Training vs Validation Loss (MAPE)</vt:lpstr>
      <vt:lpstr>Actual vs Predicted (Validation)</vt:lpstr>
      <vt:lpstr>Neural Nets Optimization &amp; Hyperparameters</vt:lpstr>
      <vt:lpstr>Validation Performance (Best Model)</vt:lpstr>
      <vt:lpstr>MAPE by Product Group (Validation)</vt:lpstr>
      <vt:lpstr>Baseline Regression vs Neural Nets</vt:lpstr>
      <vt:lpstr>Key Insights &amp; Challenges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Awais Akhtar</cp:lastModifiedBy>
  <cp:revision>16</cp:revision>
  <dcterms:created xsi:type="dcterms:W3CDTF">2013-01-27T09:14:16Z</dcterms:created>
  <dcterms:modified xsi:type="dcterms:W3CDTF">2026-01-08T16:17:02Z</dcterms:modified>
  <cp:category/>
</cp:coreProperties>
</file>